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8" r:id="rId5"/>
    <p:sldId id="259" r:id="rId6"/>
    <p:sldId id="266" r:id="rId7"/>
    <p:sldId id="260" r:id="rId8"/>
    <p:sldId id="265" r:id="rId9"/>
    <p:sldId id="258" r:id="rId10"/>
    <p:sldId id="262" r:id="rId11"/>
    <p:sldId id="269" r:id="rId12"/>
    <p:sldId id="261" r:id="rId13"/>
    <p:sldId id="264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7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5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33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64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45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8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69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4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02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77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63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13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0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3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59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06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06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63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4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36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20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98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02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0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2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0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9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3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48FA-7046-4F4D-88F7-0AE1F566F58B}" type="datetimeFigureOut">
              <a:rPr lang="en-US" smtClean="0"/>
              <a:t>7/7/2014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F618-3BAE-4884-980F-FAB8977EF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6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6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2A1918-BFC3-42FE-8794-481D0DD5F9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7/7/2014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D5F041-AD8F-4EB8-9467-53643AFBBA5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44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uGWUpfp0M8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pvg3vbxZKI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AfSvk5NM2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VTsgKbmxLfU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34" y="0"/>
            <a:ext cx="91694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Royal Psalms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Scholars often refer to some of the psalms as "royal" psalms. </a:t>
            </a:r>
            <a:r>
              <a:rPr lang="en-US" dirty="0" smtClean="0"/>
              <a:t> </a:t>
            </a:r>
            <a:r>
              <a:rPr lang="en-US" b="1" dirty="0" smtClean="0"/>
              <a:t>Royal Psalms always speak about the KING</a:t>
            </a:r>
          </a:p>
          <a:p>
            <a:r>
              <a:rPr lang="en-US" dirty="0" smtClean="0"/>
              <a:t>Psalms 2, 18, 20, 21, 45, 72, 101, 110, 132, 144</a:t>
            </a:r>
          </a:p>
          <a:p>
            <a:r>
              <a:rPr lang="en-US" dirty="0" smtClean="0"/>
              <a:t>These </a:t>
            </a:r>
            <a:r>
              <a:rPr lang="en-US" dirty="0"/>
              <a:t>psalms are not all of one literary type, such as prayers of </a:t>
            </a:r>
            <a:r>
              <a:rPr lang="en-US" dirty="0" smtClean="0"/>
              <a:t>lament, petition </a:t>
            </a:r>
            <a:r>
              <a:rPr lang="en-US" dirty="0"/>
              <a:t>and </a:t>
            </a:r>
            <a:r>
              <a:rPr lang="en-US" dirty="0" smtClean="0"/>
              <a:t>thanksgiving</a:t>
            </a:r>
          </a:p>
          <a:p>
            <a:pPr lvl="1"/>
            <a:r>
              <a:rPr lang="en-US" dirty="0" smtClean="0"/>
              <a:t>Royal Psalms are linked </a:t>
            </a:r>
            <a:r>
              <a:rPr lang="en-US" dirty="0"/>
              <a:t>thematically by their emphasis on how God works through the office of king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Old Testament – Most refer to Kind David or Solomon</a:t>
            </a:r>
          </a:p>
          <a:p>
            <a:pPr lvl="1"/>
            <a:r>
              <a:rPr lang="en-US" dirty="0" smtClean="0"/>
              <a:t>Christian Scholars have linked these psalms with Jesus – The Messiah</a:t>
            </a:r>
          </a:p>
          <a:p>
            <a:pPr lvl="2"/>
            <a:r>
              <a:rPr lang="en-US" dirty="0" smtClean="0"/>
              <a:t>Royal Psalms used during the Advent Christmas Cycle of Readings</a:t>
            </a:r>
          </a:p>
          <a:p>
            <a:pPr lvl="0">
              <a:buClr>
                <a:srgbClr val="0BD0D9"/>
              </a:buClr>
            </a:pPr>
            <a:r>
              <a:rPr lang="en-US" dirty="0" smtClean="0">
                <a:solidFill>
                  <a:prstClr val="black"/>
                </a:solidFill>
              </a:rPr>
              <a:t>Psalm </a:t>
            </a:r>
            <a:r>
              <a:rPr lang="en-US" dirty="0">
                <a:solidFill>
                  <a:prstClr val="black"/>
                </a:solidFill>
              </a:rPr>
              <a:t>72 –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Royal Psalm of Thanksgiving</a:t>
            </a:r>
            <a:endParaRPr lang="en-US" dirty="0">
              <a:solidFill>
                <a:prstClr val="black"/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195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Psalms of Wisdom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8458200" cy="35814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Why are these Psalms different?</a:t>
            </a:r>
          </a:p>
          <a:p>
            <a:pPr lvl="1"/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Differ in Content and Style</a:t>
            </a:r>
          </a:p>
          <a:p>
            <a:pPr lvl="1"/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Meant to instruct as opposed to evoke a response</a:t>
            </a:r>
          </a:p>
          <a:p>
            <a:pPr lvl="1"/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Concerned with the problem of evil, the suffering of the righteous and the Justice of God</a:t>
            </a:r>
          </a:p>
          <a:p>
            <a:pPr lvl="1"/>
            <a:endParaRPr lang="en-US" sz="3200" b="1" dirty="0" smtClean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4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Psalms of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7701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Psalm 1, 37, 49, 73, </a:t>
            </a:r>
            <a:r>
              <a:rPr lang="en-US" sz="2400" b="1" dirty="0" smtClean="0">
                <a:latin typeface="+mj-lt"/>
                <a:hlinkClick r:id="rId2"/>
              </a:rPr>
              <a:t>112</a:t>
            </a:r>
            <a:r>
              <a:rPr lang="en-US" sz="2400" b="1" dirty="0" smtClean="0">
                <a:latin typeface="+mj-lt"/>
              </a:rPr>
              <a:t>, 119, 127, 128</a:t>
            </a:r>
          </a:p>
          <a:p>
            <a:r>
              <a:rPr lang="en-US" sz="2400" b="1" dirty="0" smtClean="0">
                <a:latin typeface="+mj-lt"/>
              </a:rPr>
              <a:t>The similarity </a:t>
            </a:r>
            <a:r>
              <a:rPr lang="en-US" sz="2400" b="1" dirty="0">
                <a:latin typeface="+mj-lt"/>
              </a:rPr>
              <a:t>to the genre of wisdom literature found in Proverbs, Job, Song of Songs and </a:t>
            </a:r>
            <a:r>
              <a:rPr lang="en-US" sz="2400" b="1" dirty="0" smtClean="0">
                <a:latin typeface="+mj-lt"/>
              </a:rPr>
              <a:t>Ecclesiastes</a:t>
            </a:r>
          </a:p>
          <a:p>
            <a:r>
              <a:rPr lang="en-US" sz="2400" b="1" dirty="0">
                <a:latin typeface="+mj-lt"/>
              </a:rPr>
              <a:t>The importance of getting wisdom </a:t>
            </a:r>
            <a:r>
              <a:rPr lang="en-US" sz="2400" b="1" dirty="0" smtClean="0">
                <a:latin typeface="+mj-lt"/>
              </a:rPr>
              <a:t> -  </a:t>
            </a:r>
            <a:r>
              <a:rPr lang="en-US" sz="2400" b="1" i="1" dirty="0" smtClean="0">
                <a:latin typeface="+mj-lt"/>
              </a:rPr>
              <a:t>Hakam</a:t>
            </a:r>
          </a:p>
          <a:p>
            <a:pPr lvl="1"/>
            <a:r>
              <a:rPr lang="en-US" b="1" dirty="0" smtClean="0">
                <a:latin typeface="+mj-lt"/>
              </a:rPr>
              <a:t>means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to live life skillfully.</a:t>
            </a:r>
            <a:r>
              <a:rPr lang="en-US" b="1" dirty="0">
                <a:latin typeface="+mj-lt"/>
              </a:rPr>
              <a:t>  </a:t>
            </a:r>
          </a:p>
          <a:p>
            <a:pPr>
              <a:buFont typeface="Arial"/>
              <a:buChar char="•"/>
            </a:pPr>
            <a:r>
              <a:rPr lang="en-US" sz="2400" b="1" dirty="0">
                <a:latin typeface="+mj-lt"/>
              </a:rPr>
              <a:t>Wisdom has to do with living life consistent with God's </a:t>
            </a:r>
            <a:r>
              <a:rPr lang="en-US" sz="2400" b="1" dirty="0" smtClean="0">
                <a:latin typeface="+mj-lt"/>
              </a:rPr>
              <a:t>covenant.</a:t>
            </a:r>
            <a:r>
              <a:rPr lang="en-US" sz="2400" b="1" dirty="0">
                <a:latin typeface="+mj-lt"/>
              </a:rPr>
              <a:t>  </a:t>
            </a:r>
          </a:p>
          <a:p>
            <a:pPr>
              <a:buFont typeface="Arial"/>
              <a:buChar char="•"/>
            </a:pPr>
            <a:r>
              <a:rPr lang="en-US" sz="2400" b="1" dirty="0">
                <a:latin typeface="+mj-lt"/>
              </a:rPr>
              <a:t>Wisdom literature is very focused on the 'here and now' </a:t>
            </a:r>
            <a:endParaRPr lang="en-US" sz="2400" b="1" dirty="0" smtClean="0">
              <a:latin typeface="+mj-lt"/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latin typeface="+mj-lt"/>
              </a:rPr>
              <a:t>Living the covenant NOW – Present Moment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latin typeface="+mj-lt"/>
              </a:rPr>
              <a:t>Dependence on God</a:t>
            </a:r>
            <a:r>
              <a:rPr lang="en-US" b="1" dirty="0">
                <a:latin typeface="+mj-lt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82832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100888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+mn-cs"/>
              </a:rPr>
              <a:t>  How 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ea typeface="+mn-ea"/>
                <a:cs typeface="+mn-cs"/>
              </a:rPr>
              <a:t>to succeed amongst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+mn-cs"/>
              </a:rPr>
              <a:t>ungodly people – Psalm 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846320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The Ungodly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rial"/>
              </a:rPr>
              <a:t>Can </a:t>
            </a:r>
            <a:r>
              <a:rPr lang="en-US" dirty="0">
                <a:latin typeface="arial"/>
              </a:rPr>
              <a:t>knock us for a loop (Ps.73)  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They do pretty well for themselves (v.1,7,16,35) 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They scheme against the weak (v.14) 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They try to destroy the godly (v.12,14,32) 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1" dirty="0" smtClean="0">
                <a:latin typeface="arial"/>
              </a:rPr>
              <a:t>Don'ts</a:t>
            </a:r>
            <a:endParaRPr lang="en-US" b="1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Envy (v.1, 16) b/c they will pass (v.2) 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Fret (v.1,8) 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Be persistently angry (v.8) 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Do’s: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/>
              </a:rPr>
              <a:t> 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Place yourself in God's hands (v.3,5,7,23,28,33,34) 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Delight yourself in God (v.4) 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Do good where you are (v.3,21,27) 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latin typeface="arial"/>
              </a:rPr>
              <a:t>Absorb yourself in God's truth and let it guide your words &amp; deeds (vv.30-31)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1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y Word Is a Lamp Unto My Feet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14858" cy="67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5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228600"/>
            <a:ext cx="8308848" cy="1447800"/>
          </a:xfrm>
        </p:spPr>
        <p:txBody>
          <a:bodyPr/>
          <a:lstStyle/>
          <a:p>
            <a:r>
              <a:rPr lang="en-US" sz="5400" kern="0" dirty="0">
                <a:solidFill>
                  <a:schemeClr val="tx1"/>
                </a:solidFill>
                <a:latin typeface="Arial"/>
                <a:cs typeface="Arial"/>
              </a:rPr>
              <a:t>The Direction of Intention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458200" cy="4876800"/>
          </a:xfrm>
        </p:spPr>
        <p:txBody>
          <a:bodyPr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buClr>
                <a:srgbClr val="FFFFFF"/>
              </a:buClr>
              <a:buSzTx/>
              <a:buNone/>
            </a:pPr>
            <a: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  <a:t>My God, give me the grace to perform this action with you</a:t>
            </a:r>
            <a:b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  <a:t>and through love for you.</a:t>
            </a:r>
            <a:b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  <a:t>In advance, I offer to you all the good that I will do and accept</a:t>
            </a:r>
            <a:b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  <a:t>all the difficulty I may meet therein</a:t>
            </a:r>
            <a:r>
              <a:rPr lang="en-US" sz="3600" kern="0" dirty="0" smtClean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</a:p>
          <a:p>
            <a:pPr marL="342900" lvl="0" indent="-342900" algn="ctr" fontAlgn="base">
              <a:spcAft>
                <a:spcPct val="0"/>
              </a:spcAft>
              <a:buClr>
                <a:srgbClr val="FFFFFF"/>
              </a:buClr>
              <a:buSzTx/>
              <a:buNone/>
            </a:pPr>
            <a: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3600" kern="0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3600" kern="0" dirty="0" smtClean="0">
                <a:effectLst>
                  <a:outerShdw blurRad="38100" dist="38100" sx="1000" sy="1000" algn="tl">
                    <a:srgbClr val="000000"/>
                  </a:outerShdw>
                </a:effectLst>
                <a:latin typeface="Arial"/>
                <a:cs typeface="Arial"/>
              </a:rPr>
              <a:t>St. Ann</a:t>
            </a:r>
            <a:r>
              <a:rPr lang="en-US" sz="2800" kern="0" dirty="0" smtClean="0">
                <a:latin typeface="Arial"/>
                <a:cs typeface="Arial"/>
              </a:rPr>
              <a:t>, </a:t>
            </a:r>
            <a:r>
              <a:rPr lang="en-US" sz="2800" kern="0" dirty="0">
                <a:latin typeface="Arial"/>
                <a:cs typeface="Arial"/>
              </a:rPr>
              <a:t>Pray for us.</a:t>
            </a:r>
          </a:p>
          <a:p>
            <a:pPr marL="342900" lvl="0" indent="-342900" algn="ctr" fontAlgn="base">
              <a:spcAft>
                <a:spcPct val="0"/>
              </a:spcAft>
              <a:buClr>
                <a:srgbClr val="FFFFFF"/>
              </a:buClr>
              <a:buSzTx/>
              <a:buNone/>
            </a:pPr>
            <a:r>
              <a:rPr lang="en-US" sz="2800" kern="0" dirty="0">
                <a:latin typeface="Arial"/>
                <a:cs typeface="Arial"/>
              </a:rPr>
              <a:t>St. Francis de Sales, Pray for us.</a:t>
            </a:r>
          </a:p>
          <a:p>
            <a:pPr marL="342900" lvl="0" indent="-342900" fontAlgn="base"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</a:pPr>
            <a:endParaRPr lang="en-US" sz="3600" kern="0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+mn-lt"/>
              </a:rPr>
              <a:t>Overview</a:t>
            </a:r>
            <a:endParaRPr lang="en-US" sz="6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6939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June 5: </a:t>
            </a:r>
            <a:r>
              <a:rPr lang="en-US" sz="2400" dirty="0" smtClean="0">
                <a:solidFill>
                  <a:srgbClr val="002060"/>
                </a:solidFill>
              </a:rPr>
              <a:t>	Introduction </a:t>
            </a:r>
            <a:r>
              <a:rPr lang="en-US" sz="2400" dirty="0">
                <a:solidFill>
                  <a:srgbClr val="002060"/>
                </a:solidFill>
              </a:rPr>
              <a:t>to the Book of </a:t>
            </a:r>
            <a:r>
              <a:rPr lang="en-US" sz="2400" dirty="0" smtClean="0">
                <a:solidFill>
                  <a:srgbClr val="002060"/>
                </a:solidFill>
              </a:rPr>
              <a:t>Psalms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June 12: </a:t>
            </a:r>
            <a:r>
              <a:rPr lang="en-US" sz="2800" dirty="0" smtClean="0">
                <a:solidFill>
                  <a:srgbClr val="002060"/>
                </a:solidFill>
              </a:rPr>
              <a:t>	Psalms </a:t>
            </a:r>
            <a:r>
              <a:rPr lang="en-US" sz="2800" dirty="0">
                <a:solidFill>
                  <a:srgbClr val="002060"/>
                </a:solidFill>
              </a:rPr>
              <a:t>of Praise</a:t>
            </a:r>
          </a:p>
          <a:p>
            <a:r>
              <a:rPr lang="en-US" sz="2800" dirty="0">
                <a:solidFill>
                  <a:srgbClr val="002060"/>
                </a:solidFill>
              </a:rPr>
              <a:t>June 19: </a:t>
            </a:r>
            <a:r>
              <a:rPr lang="en-US" sz="2800" dirty="0" smtClean="0">
                <a:solidFill>
                  <a:srgbClr val="002060"/>
                </a:solidFill>
              </a:rPr>
              <a:t>	Psalms </a:t>
            </a:r>
            <a:r>
              <a:rPr lang="en-US" sz="2800" dirty="0">
                <a:solidFill>
                  <a:srgbClr val="002060"/>
                </a:solidFill>
              </a:rPr>
              <a:t>of Lamentation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June 26: </a:t>
            </a:r>
            <a:r>
              <a:rPr lang="en-US" sz="2400" dirty="0" smtClean="0">
                <a:solidFill>
                  <a:srgbClr val="002060"/>
                </a:solidFill>
              </a:rPr>
              <a:t>	No </a:t>
            </a:r>
            <a:r>
              <a:rPr lang="en-US" sz="2400" dirty="0">
                <a:solidFill>
                  <a:srgbClr val="002060"/>
                </a:solidFill>
              </a:rPr>
              <a:t>Session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July 3: </a:t>
            </a:r>
            <a:r>
              <a:rPr lang="en-US" sz="2400" dirty="0" smtClean="0">
                <a:solidFill>
                  <a:srgbClr val="002060"/>
                </a:solidFill>
              </a:rPr>
              <a:t>	No </a:t>
            </a:r>
            <a:r>
              <a:rPr lang="en-US" sz="2400" dirty="0">
                <a:solidFill>
                  <a:srgbClr val="002060"/>
                </a:solidFill>
              </a:rPr>
              <a:t>Session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July 10: </a:t>
            </a:r>
            <a:r>
              <a:rPr lang="en-US" sz="2800" b="1" dirty="0" smtClean="0">
                <a:solidFill>
                  <a:srgbClr val="FF0000"/>
                </a:solidFill>
              </a:rPr>
              <a:t>	Psalms </a:t>
            </a:r>
            <a:r>
              <a:rPr lang="en-US" sz="2800" b="1" dirty="0">
                <a:solidFill>
                  <a:srgbClr val="FF0000"/>
                </a:solidFill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</a:rPr>
              <a:t>Thanksgiving Royal Psalms and Psalms of Wisdom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July 17: </a:t>
            </a:r>
            <a:r>
              <a:rPr lang="en-US" sz="2400" dirty="0" smtClean="0">
                <a:solidFill>
                  <a:srgbClr val="002060"/>
                </a:solidFill>
              </a:rPr>
              <a:t>	The </a:t>
            </a:r>
            <a:r>
              <a:rPr lang="en-US" sz="2400" dirty="0">
                <a:solidFill>
                  <a:srgbClr val="002060"/>
                </a:solidFill>
              </a:rPr>
              <a:t>Theology of the Psalms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July 24: </a:t>
            </a:r>
            <a:r>
              <a:rPr lang="en-US" sz="2400" dirty="0" smtClean="0">
                <a:solidFill>
                  <a:srgbClr val="002060"/>
                </a:solidFill>
              </a:rPr>
              <a:t>	Learning </a:t>
            </a:r>
            <a:r>
              <a:rPr lang="en-US" sz="2400" dirty="0">
                <a:solidFill>
                  <a:srgbClr val="002060"/>
                </a:solidFill>
              </a:rPr>
              <a:t>to Pray the Psalms </a:t>
            </a:r>
            <a:r>
              <a:rPr lang="en-US" sz="2400" dirty="0" smtClean="0">
                <a:solidFill>
                  <a:srgbClr val="002060"/>
                </a:solidFill>
              </a:rPr>
              <a:t>–</a:t>
            </a:r>
            <a:endParaRPr lang="en-US" sz="2400" dirty="0">
              <a:solidFill>
                <a:srgbClr val="002060"/>
              </a:solidFill>
            </a:endParaRPr>
          </a:p>
          <a:p>
            <a:pPr lvl="6"/>
            <a:r>
              <a:rPr lang="en-US" sz="2400" dirty="0">
                <a:solidFill>
                  <a:srgbClr val="002060"/>
                </a:solidFill>
              </a:rPr>
              <a:t>Liturgy of the Hours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1" y="0"/>
            <a:ext cx="91623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42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Thanksgiving: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010400" cy="4800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A Thanks –  Offering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Expression of Gratitude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1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Sitz im </a:t>
            </a:r>
            <a:r>
              <a:rPr lang="en-US" b="1" dirty="0" smtClean="0"/>
              <a:t>Leben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24400" cy="46482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Sitz </a:t>
            </a:r>
            <a:r>
              <a:rPr lang="en-US" b="1" i="1" dirty="0"/>
              <a:t>im Volksleben</a:t>
            </a:r>
            <a:r>
              <a:rPr lang="en-US" b="1" dirty="0"/>
              <a:t> </a:t>
            </a:r>
            <a:r>
              <a:rPr lang="en-US" dirty="0" smtClean="0"/>
              <a:t>- "</a:t>
            </a:r>
            <a:r>
              <a:rPr lang="en-US" dirty="0"/>
              <a:t>setting in the life of the </a:t>
            </a:r>
            <a:r>
              <a:rPr lang="en-US" dirty="0" smtClean="0"/>
              <a:t>people“</a:t>
            </a:r>
          </a:p>
          <a:p>
            <a:r>
              <a:rPr lang="en-US" dirty="0" smtClean="0"/>
              <a:t> EX</a:t>
            </a:r>
            <a:r>
              <a:rPr lang="en-US" dirty="0"/>
              <a:t>: "eeny, meeny, miny, moe..." </a:t>
            </a:r>
            <a:r>
              <a:rPr lang="en-US" dirty="0" smtClean="0"/>
              <a:t> When we hear this  we know exactly what is happening.</a:t>
            </a:r>
          </a:p>
          <a:p>
            <a:r>
              <a:rPr lang="en-US" dirty="0" smtClean="0"/>
              <a:t>Describes </a:t>
            </a:r>
            <a:r>
              <a:rPr lang="en-US" dirty="0"/>
              <a:t>what occasions certain passages in the </a:t>
            </a:r>
            <a:r>
              <a:rPr lang="en-US" dirty="0" smtClean="0"/>
              <a:t>Bible were </a:t>
            </a:r>
            <a:r>
              <a:rPr lang="en-US" dirty="0"/>
              <a:t>written for, and is often called the "</a:t>
            </a:r>
            <a:r>
              <a:rPr lang="en-US" dirty="0" smtClean="0"/>
              <a:t>genres“</a:t>
            </a:r>
          </a:p>
          <a:p>
            <a:r>
              <a:rPr lang="en-US" dirty="0"/>
              <a:t>Psalms 18; 30; 32; 34; </a:t>
            </a:r>
            <a:r>
              <a:rPr lang="en-US" dirty="0" smtClean="0"/>
              <a:t>40; </a:t>
            </a:r>
            <a:r>
              <a:rPr lang="en-US" dirty="0"/>
              <a:t>41; </a:t>
            </a:r>
            <a:r>
              <a:rPr lang="en-US" dirty="0" smtClean="0"/>
              <a:t>66; </a:t>
            </a:r>
            <a:r>
              <a:rPr lang="en-US" dirty="0"/>
              <a:t>92; </a:t>
            </a:r>
            <a:r>
              <a:rPr lang="en-US" dirty="0" smtClean="0"/>
              <a:t>100; 107; </a:t>
            </a:r>
            <a:r>
              <a:rPr lang="en-US" dirty="0"/>
              <a:t>116; 118; 138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9561"/>
            <a:ext cx="4250351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Psalms of Praise  /  Thanksgiving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76800" cy="4770120"/>
          </a:xfrm>
        </p:spPr>
        <p:txBody>
          <a:bodyPr/>
          <a:lstStyle/>
          <a:p>
            <a:r>
              <a:rPr lang="en-US" dirty="0" smtClean="0"/>
              <a:t>These two psalms may sound similar when we read them</a:t>
            </a:r>
          </a:p>
          <a:p>
            <a:r>
              <a:rPr lang="en-US" dirty="0" smtClean="0"/>
              <a:t>Psalms of Praise – Praise God for who God is</a:t>
            </a:r>
          </a:p>
          <a:p>
            <a:r>
              <a:rPr lang="en-US" dirty="0" smtClean="0"/>
              <a:t>Psalms of Thanksgiving – Thank God for what he does</a:t>
            </a:r>
          </a:p>
          <a:p>
            <a:pPr lvl="1">
              <a:buClr>
                <a:srgbClr val="0F6FC6"/>
              </a:buClr>
            </a:pPr>
            <a:r>
              <a:rPr lang="en-US" dirty="0">
                <a:solidFill>
                  <a:prstClr val="black"/>
                </a:solidFill>
              </a:rPr>
              <a:t>Many of the Psalms of Lament also thank God</a:t>
            </a:r>
          </a:p>
          <a:p>
            <a:pPr lvl="2">
              <a:buClr>
                <a:srgbClr val="009DD9"/>
              </a:buClr>
            </a:pPr>
            <a:r>
              <a:rPr lang="en-US" dirty="0">
                <a:solidFill>
                  <a:prstClr val="black"/>
                </a:solidFill>
              </a:rPr>
              <a:t>The emphasis of these psalms is </a:t>
            </a:r>
            <a:r>
              <a:rPr lang="en-US" dirty="0" smtClean="0">
                <a:solidFill>
                  <a:prstClr val="black"/>
                </a:solidFill>
              </a:rPr>
              <a:t>express </a:t>
            </a:r>
            <a:r>
              <a:rPr lang="en-US" dirty="0">
                <a:solidFill>
                  <a:prstClr val="black"/>
                </a:solidFill>
              </a:rPr>
              <a:t>grief, </a:t>
            </a:r>
            <a:r>
              <a:rPr lang="en-US" dirty="0" smtClean="0">
                <a:solidFill>
                  <a:prstClr val="black"/>
                </a:solidFill>
              </a:rPr>
              <a:t>rage, despair….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9746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1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Psalms of Thanksgiving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35480"/>
            <a:ext cx="8686800" cy="4770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Thanksgiving:   </a:t>
            </a:r>
          </a:p>
          <a:p>
            <a:pPr lvl="1"/>
            <a:r>
              <a:rPr lang="en-US" dirty="0" smtClean="0">
                <a:latin typeface="Times New Roman"/>
              </a:rPr>
              <a:t>An </a:t>
            </a:r>
            <a:r>
              <a:rPr lang="en-US" dirty="0">
                <a:latin typeface="Times New Roman"/>
              </a:rPr>
              <a:t>expanded Introduction, declaring the intention to thank God. </a:t>
            </a:r>
          </a:p>
          <a:p>
            <a:pPr lvl="1"/>
            <a:r>
              <a:rPr lang="en-US" dirty="0" smtClean="0">
                <a:latin typeface="Times New Roman"/>
              </a:rPr>
              <a:t>Narration </a:t>
            </a:r>
            <a:r>
              <a:rPr lang="en-US" dirty="0">
                <a:latin typeface="Times New Roman"/>
              </a:rPr>
              <a:t>of the trouble, usually to the guests </a:t>
            </a:r>
            <a:r>
              <a:rPr lang="en-US" dirty="0" smtClean="0">
                <a:latin typeface="Times New Roman"/>
              </a:rPr>
              <a:t>of the </a:t>
            </a:r>
            <a:r>
              <a:rPr lang="en-US" dirty="0">
                <a:latin typeface="Times New Roman"/>
              </a:rPr>
              <a:t>celebration. The psalmist usually recounts: </a:t>
            </a:r>
          </a:p>
          <a:p>
            <a:pPr lvl="2"/>
            <a:r>
              <a:rPr lang="en-US" dirty="0" smtClean="0">
                <a:latin typeface="Times New Roman"/>
              </a:rPr>
              <a:t>his </a:t>
            </a:r>
            <a:r>
              <a:rPr lang="en-US" dirty="0">
                <a:latin typeface="Times New Roman"/>
              </a:rPr>
              <a:t>trouble (thus they are akin to Laments) </a:t>
            </a:r>
          </a:p>
          <a:p>
            <a:pPr lvl="2"/>
            <a:r>
              <a:rPr lang="en-US" dirty="0" smtClean="0">
                <a:latin typeface="Times New Roman"/>
              </a:rPr>
              <a:t>his </a:t>
            </a:r>
            <a:r>
              <a:rPr lang="en-US" dirty="0">
                <a:latin typeface="Times New Roman"/>
              </a:rPr>
              <a:t>calling upon God </a:t>
            </a:r>
          </a:p>
          <a:p>
            <a:pPr lvl="2"/>
            <a:r>
              <a:rPr lang="en-US" dirty="0" smtClean="0">
                <a:latin typeface="Times New Roman"/>
              </a:rPr>
              <a:t>his </a:t>
            </a:r>
            <a:r>
              <a:rPr lang="en-US" dirty="0">
                <a:latin typeface="Times New Roman"/>
              </a:rPr>
              <a:t>deliverance </a:t>
            </a:r>
          </a:p>
          <a:p>
            <a:r>
              <a:rPr lang="en-US" dirty="0" smtClean="0">
                <a:latin typeface="Times New Roman"/>
              </a:rPr>
              <a:t>Acknowledgement/proclamation </a:t>
            </a:r>
            <a:r>
              <a:rPr lang="en-US" dirty="0">
                <a:latin typeface="Times New Roman"/>
              </a:rPr>
              <a:t>of </a:t>
            </a:r>
            <a:r>
              <a:rPr lang="en-US" dirty="0" smtClean="0">
                <a:latin typeface="Times New Roman"/>
              </a:rPr>
              <a:t>God’s deliverance</a:t>
            </a:r>
            <a:r>
              <a:rPr lang="en-US" dirty="0">
                <a:latin typeface="Times New Roman"/>
              </a:rPr>
              <a:t>; usually directed towards others. </a:t>
            </a:r>
          </a:p>
          <a:p>
            <a:r>
              <a:rPr lang="en-US" dirty="0" smtClean="0">
                <a:latin typeface="Times New Roman"/>
              </a:rPr>
              <a:t>Generally the </a:t>
            </a:r>
            <a:r>
              <a:rPr lang="en-US" dirty="0">
                <a:latin typeface="Times New Roman"/>
              </a:rPr>
              <a:t>psalm ends with </a:t>
            </a:r>
            <a:r>
              <a:rPr lang="en-US" dirty="0" smtClean="0">
                <a:latin typeface="Times New Roman"/>
              </a:rPr>
              <a:t>an announcement </a:t>
            </a:r>
            <a:r>
              <a:rPr lang="en-US" dirty="0">
                <a:latin typeface="Times New Roman"/>
              </a:rPr>
              <a:t>of the thank-offering. </a:t>
            </a:r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Read Psalm 138</a:t>
            </a:r>
            <a:endParaRPr lang="en-US" dirty="0">
              <a:latin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Psalms of Thanksgiving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Individual and Communal</a:t>
            </a:r>
          </a:p>
          <a:p>
            <a:pPr lvl="1"/>
            <a:r>
              <a:rPr lang="en-US" dirty="0" smtClean="0"/>
              <a:t>Individual – 9/10, 30, 32, 34, 41, 92, 116, 138</a:t>
            </a:r>
          </a:p>
          <a:p>
            <a:pPr lvl="1"/>
            <a:r>
              <a:rPr lang="en-US" dirty="0" smtClean="0"/>
              <a:t>Communal (Liturgical) 65, 66, 67, 68 75, 107, 118, 124</a:t>
            </a:r>
          </a:p>
          <a:p>
            <a:pPr lvl="1"/>
            <a:r>
              <a:rPr lang="en-US" dirty="0" smtClean="0">
                <a:hlinkClick r:id="rId2"/>
              </a:rPr>
              <a:t>Psalm 116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71849"/>
            <a:ext cx="5791200" cy="3257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534400" cy="2971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 Deal </a:t>
            </a:r>
            <a:r>
              <a:rPr lang="en-US" sz="4000" dirty="0">
                <a:solidFill>
                  <a:schemeClr val="bg1"/>
                </a:solidFill>
              </a:rPr>
              <a:t>with the spiritual role of kings in the </a:t>
            </a:r>
            <a:r>
              <a:rPr lang="en-US" sz="4000" dirty="0" smtClean="0">
                <a:solidFill>
                  <a:schemeClr val="bg1"/>
                </a:solidFill>
              </a:rPr>
              <a:t>worship </a:t>
            </a:r>
            <a:r>
              <a:rPr lang="en-US" sz="4000" dirty="0">
                <a:solidFill>
                  <a:schemeClr val="bg1"/>
                </a:solidFill>
              </a:rPr>
              <a:t>of </a:t>
            </a:r>
            <a:r>
              <a:rPr lang="en-US" sz="4000" dirty="0" smtClean="0">
                <a:solidFill>
                  <a:schemeClr val="bg1"/>
                </a:solidFill>
              </a:rPr>
              <a:t>God</a:t>
            </a: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Comprised of Psalms of Praise, Lament and Thanksgiving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381000"/>
            <a:ext cx="8893323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Royal Psalms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541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Flow</vt:lpstr>
      <vt:lpstr>1_Flow</vt:lpstr>
      <vt:lpstr>PowerPoint Presentation</vt:lpstr>
      <vt:lpstr>The Direction of Intention</vt:lpstr>
      <vt:lpstr>Overview</vt:lpstr>
      <vt:lpstr>Thanksgiving:</vt:lpstr>
      <vt:lpstr>Sitz im Leben</vt:lpstr>
      <vt:lpstr>Psalms of Praise  /  Thanksgiving</vt:lpstr>
      <vt:lpstr>Psalms of Thanksgiving</vt:lpstr>
      <vt:lpstr>Psalms of Thanksgiving</vt:lpstr>
      <vt:lpstr>PowerPoint Presentation</vt:lpstr>
      <vt:lpstr>The Royal Psalms</vt:lpstr>
      <vt:lpstr>Psalms of Wisdom</vt:lpstr>
      <vt:lpstr>Psalms of Wisdom</vt:lpstr>
      <vt:lpstr>  How to succeed amongst ungodly people – Psalm 73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Stephen Shott</cp:lastModifiedBy>
  <cp:revision>30</cp:revision>
  <dcterms:created xsi:type="dcterms:W3CDTF">2013-07-09T14:12:13Z</dcterms:created>
  <dcterms:modified xsi:type="dcterms:W3CDTF">2014-07-07T17:16:28Z</dcterms:modified>
</cp:coreProperties>
</file>